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p:cViewPr varScale="1">
        <p:scale>
          <a:sx n="153" d="100"/>
          <a:sy n="153" d="100"/>
        </p:scale>
        <p:origin x="6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2a9af78b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2a9af78b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22a9af78b9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22a9af78b9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22a9af78b9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22a9af78b9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22a9af78b9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22a9af78b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22a9af78b9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22a9af78b9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22a9af78b9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22a9af78b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22a9af78b9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22a9af78b9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22a9af78b9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22a9af78b9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22a9af78b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22a9af78b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22a9af78b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22a9af78b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22a9af78b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22a9af78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22a9af78b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22a9af78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22a9af78b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22a9af78b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2a9af78b9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2a9af78b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22a9af78b9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22a9af78b9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2a9af78b9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2a9af78b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2a9af78b9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2a9af78b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Problem-Needs-Solution</a:t>
            </a:r>
            <a:endParaRPr/>
          </a:p>
          <a:p>
            <a:pPr marL="0" lvl="0" indent="0" algn="ctr" rtl="0">
              <a:spcBef>
                <a:spcPts val="0"/>
              </a:spcBef>
              <a:spcAft>
                <a:spcPts val="0"/>
              </a:spcAft>
              <a:buNone/>
            </a:pPr>
            <a:r>
              <a:rPr lang="en"/>
              <a:t>Analysis </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500"/>
              <a:t>Adapted from Nate Murray</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Analysis from an Employee</a:t>
            </a:r>
            <a:endParaRPr/>
          </a:p>
        </p:txBody>
      </p:sp>
      <p:sp>
        <p:nvSpPr>
          <p:cNvPr id="108" name="Google Shape;10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Looking at edibles and non-edibles, they will study the cycle of customer service and see if there are any common points—from the main Web page, through the catalog, to the purchase process, and to returns—at which customers abandon the sale. </a:t>
            </a: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Existing customer feedback loops with end-of-sale surveys could be used.</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Establish Criteria</a:t>
            </a:r>
            <a:endParaRPr/>
          </a:p>
        </p:txBody>
      </p:sp>
      <p:sp>
        <p:nvSpPr>
          <p:cNvPr id="114" name="Google Shape;11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At this point, information is coming in from diverse perspectives, and each group member has contributed information from their perspective, even though there may be several points of overlap.</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Criteria Example</a:t>
            </a:r>
            <a:endParaRPr/>
          </a:p>
        </p:txBody>
      </p:sp>
      <p:sp>
        <p:nvSpPr>
          <p:cNvPr id="120" name="Google Shape;120;p24"/>
          <p:cNvSpPr txBox="1">
            <a:spLocks noGrp="1"/>
          </p:cNvSpPr>
          <p:nvPr>
            <p:ph type="body" idx="1"/>
          </p:nvPr>
        </p:nvSpPr>
        <p:spPr>
          <a:xfrm>
            <a:off x="311700" y="1152475"/>
            <a:ext cx="8520600" cy="385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dk1"/>
                </a:solidFill>
                <a:latin typeface="Times New Roman"/>
                <a:ea typeface="Times New Roman"/>
                <a:cs typeface="Times New Roman"/>
                <a:sym typeface="Times New Roman"/>
              </a:rPr>
              <a:t>Customers who complete the post-sale survey indicate that they want to know:</a:t>
            </a: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2000">
              <a:solidFill>
                <a:schemeClr val="dk1"/>
              </a:solidFill>
              <a:latin typeface="Times New Roman"/>
              <a:ea typeface="Times New Roman"/>
              <a:cs typeface="Times New Roman"/>
              <a:sym typeface="Times New Roman"/>
            </a:endParaRPr>
          </a:p>
          <a:p>
            <a:pPr marL="457200" lvl="0" indent="-355600" algn="l" rtl="0">
              <a:lnSpc>
                <a:spcPct val="100000"/>
              </a:lnSpc>
              <a:spcBef>
                <a:spcPts val="0"/>
              </a:spcBef>
              <a:spcAft>
                <a:spcPts val="0"/>
              </a:spcAft>
              <a:buClr>
                <a:schemeClr val="dk1"/>
              </a:buClr>
              <a:buSzPts val="2000"/>
              <a:buFont typeface="Times New Roman"/>
              <a:buAutoNum type="arabicPeriod"/>
            </a:pPr>
            <a:r>
              <a:rPr lang="en" sz="2000">
                <a:solidFill>
                  <a:schemeClr val="dk1"/>
                </a:solidFill>
                <a:latin typeface="Times New Roman"/>
                <a:ea typeface="Times New Roman"/>
                <a:cs typeface="Times New Roman"/>
                <a:sym typeface="Times New Roman"/>
              </a:rPr>
              <a:t>what is the estimated time of delivery (42% of respondents)</a:t>
            </a:r>
            <a:endParaRPr sz="2000">
              <a:solidFill>
                <a:schemeClr val="dk1"/>
              </a:solidFill>
              <a:latin typeface="Times New Roman"/>
              <a:ea typeface="Times New Roman"/>
              <a:cs typeface="Times New Roman"/>
              <a:sym typeface="Times New Roman"/>
            </a:endParaRPr>
          </a:p>
          <a:p>
            <a:pPr marL="457200" lvl="0" indent="-355600" algn="l" rtl="0">
              <a:lnSpc>
                <a:spcPct val="100000"/>
              </a:lnSpc>
              <a:spcBef>
                <a:spcPts val="0"/>
              </a:spcBef>
              <a:spcAft>
                <a:spcPts val="0"/>
              </a:spcAft>
              <a:buClr>
                <a:schemeClr val="dk1"/>
              </a:buClr>
              <a:buSzPts val="2000"/>
              <a:buFont typeface="Times New Roman"/>
              <a:buAutoNum type="arabicPeriod"/>
            </a:pPr>
            <a:r>
              <a:rPr lang="en" sz="2000">
                <a:solidFill>
                  <a:schemeClr val="dk1"/>
                </a:solidFill>
                <a:latin typeface="Times New Roman"/>
                <a:ea typeface="Times New Roman"/>
                <a:cs typeface="Times New Roman"/>
                <a:sym typeface="Times New Roman"/>
              </a:rPr>
              <a:t>why a specific item was not in stock and when it will be available (30% of respondents)</a:t>
            </a:r>
            <a:endParaRPr sz="2000">
              <a:solidFill>
                <a:schemeClr val="dk1"/>
              </a:solidFill>
              <a:latin typeface="Times New Roman"/>
              <a:ea typeface="Times New Roman"/>
              <a:cs typeface="Times New Roman"/>
              <a:sym typeface="Times New Roman"/>
            </a:endParaRPr>
          </a:p>
          <a:p>
            <a:pPr marL="457200" lvl="0" indent="-355600" algn="l" rtl="0">
              <a:lnSpc>
                <a:spcPct val="100000"/>
              </a:lnSpc>
              <a:spcBef>
                <a:spcPts val="0"/>
              </a:spcBef>
              <a:spcAft>
                <a:spcPts val="0"/>
              </a:spcAft>
              <a:buClr>
                <a:schemeClr val="dk1"/>
              </a:buClr>
              <a:buSzPts val="2000"/>
              <a:buFont typeface="Times New Roman"/>
              <a:buAutoNum type="arabicPeriod"/>
            </a:pPr>
            <a:r>
              <a:rPr lang="en" sz="2000">
                <a:solidFill>
                  <a:schemeClr val="dk1"/>
                </a:solidFill>
                <a:latin typeface="Times New Roman"/>
                <a:ea typeface="Times New Roman"/>
                <a:cs typeface="Times New Roman"/>
                <a:sym typeface="Times New Roman"/>
              </a:rPr>
              <a:t>why their order sometimes arrives with less than a complete order, with some items backordered (28% of respondents)</a:t>
            </a:r>
            <a:endParaRPr sz="20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Only 7% percentage of customers complete the post-sale survey.</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Consider Possible Solutions </a:t>
            </a:r>
            <a:endParaRPr/>
          </a:p>
        </p:txBody>
      </p:sp>
      <p:sp>
        <p:nvSpPr>
          <p:cNvPr id="126" name="Google Shape;126;p25"/>
          <p:cNvSpPr txBox="1">
            <a:spLocks noGrp="1"/>
          </p:cNvSpPr>
          <p:nvPr>
            <p:ph type="body" idx="1"/>
          </p:nvPr>
        </p:nvSpPr>
        <p:spPr>
          <a:xfrm>
            <a:off x="311700" y="931975"/>
            <a:ext cx="8520600" cy="3973200"/>
          </a:xfrm>
          <a:prstGeom prst="rect">
            <a:avLst/>
          </a:prstGeom>
        </p:spPr>
        <p:txBody>
          <a:bodyPr spcFirstLastPara="1" wrap="square" lIns="91425" tIns="91425" rIns="91425" bIns="91425" anchor="t" anchorCtr="0">
            <a:normAutofit lnSpcReduction="20000"/>
          </a:bodyPr>
          <a:lstStyle/>
          <a:p>
            <a:pPr marL="0" lvl="0" indent="0" algn="l" rtl="0">
              <a:lnSpc>
                <a:spcPct val="100000"/>
              </a:lnSpc>
              <a:spcBef>
                <a:spcPts val="0"/>
              </a:spcBef>
              <a:spcAft>
                <a:spcPts val="0"/>
              </a:spcAft>
              <a:buNone/>
            </a:pPr>
            <a:r>
              <a:rPr lang="en" sz="1900">
                <a:solidFill>
                  <a:schemeClr val="dk1"/>
                </a:solidFill>
                <a:latin typeface="Times New Roman"/>
                <a:ea typeface="Times New Roman"/>
                <a:cs typeface="Times New Roman"/>
                <a:sym typeface="Times New Roman"/>
              </a:rPr>
              <a:t>Kevin: Is it possible for our programmers to create a cross-index feature, linking the product desired with a report of how many are in stock? I’d like the customer to know right away whether it is in stock, or how long they may have to wait. </a:t>
            </a:r>
            <a:endParaRPr sz="19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900">
                <a:solidFill>
                  <a:schemeClr val="dk1"/>
                </a:solidFill>
                <a:latin typeface="Times New Roman"/>
                <a:ea typeface="Times New Roman"/>
                <a:cs typeface="Times New Roman"/>
                <a:sym typeface="Times New Roman"/>
              </a:rPr>
              <a:t>As another idea, is it possible to add incentives to the purchase cycle that won’t negatively impact our overall profit? I’m thinking a small volume discount on multiple items, or perhaps free shipping over $80.</a:t>
            </a:r>
            <a:endParaRPr sz="19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9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9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Lee: I recommend we hold a focus group where customers can sample our edible products and tell us what they like best and why. When the best sellers are sold out, could we offer a discount on related products to provide an instant alternative? We might also cut the underperforming products with a sale to generate interest.</a:t>
            </a:r>
            <a:endParaRPr sz="19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Decide on a Solution Using a Cost-Benefit Analysis</a:t>
            </a:r>
            <a:endParaRPr/>
          </a:p>
        </p:txBody>
      </p:sp>
      <p:pic>
        <p:nvPicPr>
          <p:cNvPr id="132" name="Google Shape;132;p26"/>
          <p:cNvPicPr preferRelativeResize="0"/>
          <p:nvPr/>
        </p:nvPicPr>
        <p:blipFill>
          <a:blip r:embed="rId3">
            <a:alphaModFix/>
          </a:blip>
          <a:stretch>
            <a:fillRect/>
          </a:stretch>
        </p:blipFill>
        <p:spPr>
          <a:xfrm>
            <a:off x="1220432" y="1170125"/>
            <a:ext cx="6703136"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 the solution and follow up the solution </a:t>
            </a:r>
            <a:endParaRPr/>
          </a:p>
        </p:txBody>
      </p:sp>
      <p:sp>
        <p:nvSpPr>
          <p:cNvPr id="138" name="Google Shape;13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lnSpc>
                <a:spcPct val="100000"/>
              </a:lnSpc>
              <a:spcBef>
                <a:spcPts val="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Kevin: After several tests, the cross-index feature was implemented and has been in place for thirty days. Now customers see either “in stock” or “available [mo/da/yr]” in the shopping basket. As expected, Kevin notes a decrease in the number of chat and phone inquiries to the effect of, “Will this item arrive before my wife’s birthday?” However, he notes an increase in inquiries asking, “Why isn’t this item in stock?” It is difficult to estimate customer satisfaction.</a:t>
            </a:r>
            <a:endParaRPr sz="19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9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Lee: In exploring the merchandise available from competing merchants, she got several ideas for modifying Favorites’ product line to offer more flavors and other variations on popular edibles. Working with vendors, she found that these modifications cost very little. Within the first thirty days of adding these items to the product line, sales are up. </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PNS Reflection </a:t>
            </a:r>
            <a:endParaRPr/>
          </a:p>
        </p:txBody>
      </p:sp>
      <p:sp>
        <p:nvSpPr>
          <p:cNvPr id="144" name="Google Shape;14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This scenario allows us to see that the problem may have several dimensions as well as solutions, but resources can be limited and not every solution is successful. </a:t>
            </a: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Even though the problem is not immediately resolved, the group problem-solving pattern serves as a useful guide through the problem-solving process.</a:t>
            </a:r>
            <a:endParaRPr sz="2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3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38450" y="47625"/>
            <a:ext cx="877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endParaRPr sz="2480">
              <a:latin typeface="Times New Roman"/>
              <a:ea typeface="Times New Roman"/>
              <a:cs typeface="Times New Roman"/>
              <a:sym typeface="Times New Roman"/>
            </a:endParaRPr>
          </a:p>
          <a:p>
            <a:pPr marL="0" lvl="0" indent="0" algn="l" rtl="0">
              <a:spcBef>
                <a:spcPts val="0"/>
              </a:spcBef>
              <a:spcAft>
                <a:spcPts val="0"/>
              </a:spcAft>
              <a:buClr>
                <a:schemeClr val="dk1"/>
              </a:buClr>
              <a:buSzPts val="990"/>
              <a:buFont typeface="Arial"/>
              <a:buNone/>
            </a:pPr>
            <a:r>
              <a:rPr lang="en" sz="2680">
                <a:latin typeface="Times New Roman"/>
                <a:ea typeface="Times New Roman"/>
                <a:cs typeface="Times New Roman"/>
                <a:sym typeface="Times New Roman"/>
              </a:rPr>
              <a:t>Once a group encounters a problem, the questions that come up range from “Where do we start?” to “How do we solve it?” </a:t>
            </a:r>
            <a:endParaRPr sz="4120"/>
          </a:p>
        </p:txBody>
      </p:sp>
      <p:sp>
        <p:nvSpPr>
          <p:cNvPr id="61" name="Google Shape;61;p14"/>
          <p:cNvSpPr txBox="1">
            <a:spLocks noGrp="1"/>
          </p:cNvSpPr>
          <p:nvPr>
            <p:ph type="body" idx="1"/>
          </p:nvPr>
        </p:nvSpPr>
        <p:spPr>
          <a:xfrm>
            <a:off x="311700" y="13227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chemeClr val="dk1"/>
              </a:buClr>
              <a:buSzPts val="2300"/>
              <a:buFont typeface="Times New Roman"/>
              <a:buAutoNum type="arabicPeriod"/>
            </a:pPr>
            <a:r>
              <a:rPr lang="en" sz="2300">
                <a:solidFill>
                  <a:schemeClr val="dk1"/>
                </a:solidFill>
                <a:latin typeface="Times New Roman"/>
                <a:ea typeface="Times New Roman"/>
                <a:cs typeface="Times New Roman"/>
                <a:sym typeface="Times New Roman"/>
              </a:rPr>
              <a:t>Define the problem</a:t>
            </a:r>
            <a:endParaRPr sz="23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chemeClr val="dk1"/>
              </a:buClr>
              <a:buSzPts val="2300"/>
              <a:buFont typeface="Times New Roman"/>
              <a:buAutoNum type="arabicPeriod"/>
            </a:pPr>
            <a:r>
              <a:rPr lang="en" sz="2300">
                <a:solidFill>
                  <a:schemeClr val="dk1"/>
                </a:solidFill>
                <a:latin typeface="Times New Roman"/>
                <a:ea typeface="Times New Roman"/>
                <a:cs typeface="Times New Roman"/>
                <a:sym typeface="Times New Roman"/>
              </a:rPr>
              <a:t>Analyze the problem</a:t>
            </a:r>
            <a:endParaRPr sz="23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chemeClr val="dk1"/>
              </a:buClr>
              <a:buSzPts val="2300"/>
              <a:buFont typeface="Times New Roman"/>
              <a:buAutoNum type="arabicPeriod"/>
            </a:pPr>
            <a:r>
              <a:rPr lang="en" sz="2300">
                <a:solidFill>
                  <a:schemeClr val="dk1"/>
                </a:solidFill>
                <a:latin typeface="Times New Roman"/>
                <a:ea typeface="Times New Roman"/>
                <a:cs typeface="Times New Roman"/>
                <a:sym typeface="Times New Roman"/>
              </a:rPr>
              <a:t>Establish criteria</a:t>
            </a:r>
            <a:endParaRPr sz="23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chemeClr val="dk1"/>
              </a:buClr>
              <a:buSzPts val="2300"/>
              <a:buFont typeface="Times New Roman"/>
              <a:buAutoNum type="arabicPeriod"/>
            </a:pPr>
            <a:r>
              <a:rPr lang="en" sz="2300">
                <a:solidFill>
                  <a:schemeClr val="dk1"/>
                </a:solidFill>
                <a:latin typeface="Times New Roman"/>
                <a:ea typeface="Times New Roman"/>
                <a:cs typeface="Times New Roman"/>
                <a:sym typeface="Times New Roman"/>
              </a:rPr>
              <a:t>Consider possible solutions</a:t>
            </a:r>
            <a:endParaRPr sz="23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chemeClr val="dk1"/>
              </a:buClr>
              <a:buSzPts val="2300"/>
              <a:buFont typeface="Times New Roman"/>
              <a:buAutoNum type="arabicPeriod"/>
            </a:pPr>
            <a:r>
              <a:rPr lang="en" sz="2300">
                <a:solidFill>
                  <a:schemeClr val="dk1"/>
                </a:solidFill>
                <a:latin typeface="Times New Roman"/>
                <a:ea typeface="Times New Roman"/>
                <a:cs typeface="Times New Roman"/>
                <a:sym typeface="Times New Roman"/>
              </a:rPr>
              <a:t>Decide on a solution</a:t>
            </a:r>
            <a:endParaRPr sz="23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chemeClr val="dk1"/>
              </a:buClr>
              <a:buSzPts val="2300"/>
              <a:buFont typeface="Times New Roman"/>
              <a:buAutoNum type="arabicPeriod"/>
            </a:pPr>
            <a:r>
              <a:rPr lang="en" sz="2300">
                <a:solidFill>
                  <a:schemeClr val="dk1"/>
                </a:solidFill>
                <a:latin typeface="Times New Roman"/>
                <a:ea typeface="Times New Roman"/>
                <a:cs typeface="Times New Roman"/>
                <a:sym typeface="Times New Roman"/>
              </a:rPr>
              <a:t>Implement the solution</a:t>
            </a:r>
            <a:endParaRPr sz="23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chemeClr val="dk1"/>
              </a:buClr>
              <a:buSzPts val="2300"/>
              <a:buFont typeface="Times New Roman"/>
              <a:buAutoNum type="arabicPeriod"/>
            </a:pPr>
            <a:r>
              <a:rPr lang="en" sz="2300">
                <a:solidFill>
                  <a:schemeClr val="dk1"/>
                </a:solidFill>
                <a:latin typeface="Times New Roman"/>
                <a:ea typeface="Times New Roman"/>
                <a:cs typeface="Times New Roman"/>
                <a:sym typeface="Times New Roman"/>
              </a:rPr>
              <a:t>Follow up on the solution</a:t>
            </a:r>
            <a:endParaRPr sz="2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8" name="Google Shape;68;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Define the Problem</a:t>
            </a:r>
            <a:endParaRPr/>
          </a:p>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000">
                <a:solidFill>
                  <a:schemeClr val="dk1"/>
                </a:solidFill>
                <a:latin typeface="Times New Roman"/>
                <a:ea typeface="Times New Roman"/>
                <a:cs typeface="Times New Roman"/>
                <a:sym typeface="Times New Roman"/>
              </a:rPr>
              <a:t>If you don’t know what the problem is, how do you know you can solve it? </a:t>
            </a: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Defining the problem allows the group to set boundaries of what the problem is and what it is not and to begin to formalize a description or definition of the scope, size, or extent of the challenge the group will address. </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Case Study </a:t>
            </a:r>
            <a:endParaRPr/>
          </a:p>
        </p:txBody>
      </p:sp>
      <p:sp>
        <p:nvSpPr>
          <p:cNvPr id="90" name="Google Shape;9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In the following example, we have a Web-based company called “Favorites” that needs to increase its customer base and sales. A problem-solving group has been formed, and they start by formulating a working definition of the problem.</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Define the problem: example</a:t>
            </a:r>
            <a:endParaRPr/>
          </a:p>
        </p:txBody>
      </p:sp>
      <p:sp>
        <p:nvSpPr>
          <p:cNvPr id="96" name="Google Shape;9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2000" u="sng">
                <a:solidFill>
                  <a:schemeClr val="dk1"/>
                </a:solidFill>
                <a:latin typeface="Times New Roman"/>
                <a:ea typeface="Times New Roman"/>
                <a:cs typeface="Times New Roman"/>
                <a:sym typeface="Times New Roman"/>
              </a:rPr>
              <a:t>Too broad</a:t>
            </a:r>
            <a:r>
              <a:rPr lang="en" sz="2000">
                <a:solidFill>
                  <a:schemeClr val="dk1"/>
                </a:solidFill>
                <a:latin typeface="Times New Roman"/>
                <a:ea typeface="Times New Roman"/>
                <a:cs typeface="Times New Roman"/>
                <a:sym typeface="Times New Roman"/>
              </a:rPr>
              <a:t>: “Sales are off, our numbers are down, and we need more customers.”</a:t>
            </a: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2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2000" u="sng">
                <a:solidFill>
                  <a:schemeClr val="dk1"/>
                </a:solidFill>
                <a:latin typeface="Times New Roman"/>
                <a:ea typeface="Times New Roman"/>
                <a:cs typeface="Times New Roman"/>
                <a:sym typeface="Times New Roman"/>
              </a:rPr>
              <a:t>More precise</a:t>
            </a:r>
            <a:r>
              <a:rPr lang="en" sz="2000">
                <a:solidFill>
                  <a:schemeClr val="dk1"/>
                </a:solidFill>
                <a:latin typeface="Times New Roman"/>
                <a:ea typeface="Times New Roman"/>
                <a:cs typeface="Times New Roman"/>
                <a:sym typeface="Times New Roman"/>
              </a:rPr>
              <a:t>: “Sales have been slipping incrementally for six of the past nine months and are significantly lower than a seasonally adjusted comparison to 2021. Overall, this loss represents a 4.5 percent reduction in sales from the same time last year. However, when we break it down by product category, sales of our non-edible products have seen a steady increase (variable, but averaged to 8% increase in sales in 2022), while sales of edibles account for the drop off and we need to halt the decline.”</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Analyze the Problem</a:t>
            </a:r>
            <a:endParaRPr/>
          </a:p>
        </p:txBody>
      </p:sp>
      <p:sp>
        <p:nvSpPr>
          <p:cNvPr id="102" name="Google Shape;10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100">
                <a:solidFill>
                  <a:schemeClr val="dk1"/>
                </a:solidFill>
                <a:latin typeface="Times New Roman"/>
                <a:ea typeface="Times New Roman"/>
                <a:cs typeface="Times New Roman"/>
                <a:sym typeface="Times New Roman"/>
              </a:rPr>
              <a:t>Now the group analyzes the problem, trying to gather information and learn more. The problem is complex and requires more than one area of expertise. </a:t>
            </a:r>
            <a:endParaRPr sz="21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1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2100">
                <a:solidFill>
                  <a:schemeClr val="dk1"/>
                </a:solidFill>
                <a:latin typeface="Times New Roman"/>
                <a:ea typeface="Times New Roman"/>
                <a:cs typeface="Times New Roman"/>
                <a:sym typeface="Times New Roman"/>
              </a:rPr>
              <a:t>Why do non-edible products continue selling well? What is it about the edibles that is turning customers off? </a:t>
            </a:r>
            <a:endParaRPr sz="2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911</Words>
  <Application>Microsoft Macintosh PowerPoint</Application>
  <PresentationFormat>On-screen Show (16:9)</PresentationFormat>
  <Paragraphs>58</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Times New Roman</vt:lpstr>
      <vt:lpstr>Simple Light</vt:lpstr>
      <vt:lpstr>Problem-Needs-Solution Analysis </vt:lpstr>
      <vt:lpstr> Once a group encounters a problem, the questions that come up range from “Where do we start?” to “How do we solve it?” </vt:lpstr>
      <vt:lpstr>PowerPoint Presentation</vt:lpstr>
      <vt:lpstr>PowerPoint Presentation</vt:lpstr>
      <vt:lpstr>PowerPoint Presentation</vt:lpstr>
      <vt:lpstr>Define the Problem </vt:lpstr>
      <vt:lpstr>Example Case Study </vt:lpstr>
      <vt:lpstr>Define the problem: example</vt:lpstr>
      <vt:lpstr>Analyze the Problem</vt:lpstr>
      <vt:lpstr>Example Analysis from an Employee</vt:lpstr>
      <vt:lpstr>Establish Criteria</vt:lpstr>
      <vt:lpstr>Criteria Example</vt:lpstr>
      <vt:lpstr>Consider Possible Solutions </vt:lpstr>
      <vt:lpstr>Decide on a Solution Using a Cost-Benefit Analysis</vt:lpstr>
      <vt:lpstr>Implement the solution and follow up the solution </vt:lpstr>
      <vt:lpstr>PNS Reflection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Problem-Needs-Solution Analysis </dc:title>
  <cp:lastModifiedBy>Royston, Jennifer</cp:lastModifiedBy>
  <cp:revision>1</cp:revision>
  <dcterms:modified xsi:type="dcterms:W3CDTF">2023-05-08T16:32:04Z</dcterms:modified>
</cp:coreProperties>
</file>